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42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45" r:id="rId26"/>
    <p:sldId id="347" r:id="rId27"/>
    <p:sldId id="351" r:id="rId28"/>
    <p:sldId id="349" r:id="rId29"/>
    <p:sldId id="350" r:id="rId30"/>
    <p:sldId id="338" r:id="rId31"/>
    <p:sldId id="272" r:id="rId32"/>
    <p:sldId id="344" r:id="rId33"/>
    <p:sldId id="348" r:id="rId34"/>
    <p:sldId id="343" r:id="rId35"/>
    <p:sldId id="262" r:id="rId36"/>
    <p:sldId id="346" r:id="rId37"/>
    <p:sldId id="277" r:id="rId38"/>
    <p:sldId id="257" r:id="rId39"/>
    <p:sldId id="258" r:id="rId40"/>
    <p:sldId id="297" r:id="rId41"/>
  </p:sldIdLst>
  <p:sldSz cx="9144000" cy="5143500" type="screen16x9"/>
  <p:notesSz cx="6858000" cy="9144000"/>
  <p:embeddedFontLst>
    <p:embeddedFont>
      <p:font typeface="더페이스샵 잉크립퀴드체" panose="03050503000000000000" pitchFamily="66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배달의민족 한나체 Air" panose="020B0600000101010101" pitchFamily="50" charset="-127"/>
      <p:regular r:id="rId46"/>
    </p:embeddedFont>
    <p:embeddedFont>
      <p:font typeface="에스코어 드림 3 Light" panose="020B0303030302020204" pitchFamily="34" charset="-127"/>
      <p:regular r:id="rId47"/>
    </p:embeddedFont>
    <p:embeddedFont>
      <p:font typeface="에스코어 드림 4 Regular" panose="020B0503030302020204" pitchFamily="34" charset="-127"/>
      <p:regular r:id="rId48"/>
    </p:embeddedFont>
    <p:embeddedFont>
      <p:font typeface="에스코어 드림 5 Medium" panose="020B0503030302020204" pitchFamily="34" charset="-127"/>
      <p:regular r:id="rId49"/>
    </p:embeddedFont>
    <p:embeddedFont>
      <p:font typeface="에스코어 드림 6 Bold" panose="020B0703030302020204" pitchFamily="34" charset="-127"/>
      <p:bold r:id="rId50"/>
    </p:embeddedFont>
    <p:embeddedFont>
      <p:font typeface="에스코어 드림 7 ExtraBold" panose="020B0803030302020204" pitchFamily="34" charset="-127"/>
      <p:bold r:id="rId51"/>
    </p:embeddedFont>
    <p:embeddedFont>
      <p:font typeface="에스코어 드림 9 Black" panose="020B0A03030302020204" pitchFamily="34" charset="-127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45"/>
            <p14:sldId id="347"/>
            <p14:sldId id="351"/>
            <p14:sldId id="349"/>
            <p14:sldId id="350"/>
            <p14:sldId id="338"/>
            <p14:sldId id="272"/>
            <p14:sldId id="344"/>
            <p14:sldId id="348"/>
            <p14:sldId id="343"/>
            <p14:sldId id="262"/>
          </p14:sldIdLst>
        </p14:section>
        <p14:section name="HIDDEN" id="{17EADCB1-9246-4BA5-A504-370D55D4F9A0}">
          <p14:sldIdLst>
            <p14:sldId id="346"/>
            <p14:sldId id="277"/>
            <p14:sldId id="257"/>
            <p14:sldId id="25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FFFFFF"/>
    <a:srgbClr val="32AEB8"/>
    <a:srgbClr val="FAC51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73868" autoAdjust="0"/>
  </p:normalViewPr>
  <p:slideViewPr>
    <p:cSldViewPr>
      <p:cViewPr varScale="1">
        <p:scale>
          <a:sx n="111" d="100"/>
          <a:sy n="111" d="100"/>
        </p:scale>
        <p:origin x="1278" y="10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tainsight.com/resources/blog/ota-data-when-less-can-sometimes-be-mor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심심이를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심심이</a:t>
            </a:r>
            <a:endParaRPr lang="en-US" altLang="ko-KR" dirty="0"/>
          </a:p>
          <a:p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ko-KR" altLang="en-US" dirty="0" err="1"/>
              <a:t>이즈메이커가</a:t>
            </a:r>
            <a:r>
              <a:rPr lang="ko-KR" altLang="en-US" dirty="0"/>
              <a:t> 개발하여 한 때 미국 앱 스토어 </a:t>
            </a:r>
            <a:r>
              <a:rPr lang="en-US" altLang="ko-KR" dirty="0"/>
              <a:t>1</a:t>
            </a:r>
            <a:r>
              <a:rPr lang="ko-KR" altLang="en-US" dirty="0"/>
              <a:t>위를 기록한 인공지능 </a:t>
            </a:r>
            <a:r>
              <a:rPr lang="ko-KR" altLang="en-US" dirty="0" err="1"/>
              <a:t>챗봇</a:t>
            </a:r>
            <a:r>
              <a:rPr lang="ko-KR" altLang="en-US" baseline="0" dirty="0"/>
              <a:t> 앱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비트코인에</a:t>
            </a:r>
            <a:r>
              <a:rPr lang="ko-KR" altLang="en-US" baseline="0" dirty="0"/>
              <a:t> 대해 물으니 자살을 유도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년부터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3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71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1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37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91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랜드사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홀세일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 on a direct net merchant or commissionable basis with hotels or chains, and they usually reflect a hotel’s best available rate (BAR) in their pricing.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parity problems are technical, and can arise from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outdated data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fed into external systems, tax miscalculations or other technical inconsistencies.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not a technical issue, it could be due to a contracted OTA’s market manager approaching a property-level manager of a chain hotel or franchise to persuade them to reduce their rates as part of a promotion designed to fuel business.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then input into their channel manager tool, which feeds the OTA - but those prices don’t feed through to the group’s central pricing system, causing disparity between the Brand.com price and the OTA.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no contractual obligations to hotels. Rather, their relationship is with a wholesaler or travel agent, who provides them inventory directly with an opportunity to sell rooms at prices marked up at the non-contracted OTA’s sole discretion.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arose - and still arise - when wholesalers started to sell to those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who“unbundle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rooms that had been intended for discounted packages or tours.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6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정보 제공</a:t>
            </a:r>
            <a:r>
              <a:rPr lang="en-US" altLang="ko-KR" dirty="0"/>
              <a:t>: </a:t>
            </a:r>
            <a:r>
              <a:rPr lang="ko-KR" altLang="en-US" baseline="0" dirty="0"/>
              <a:t>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숙박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맛집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버스</a:t>
            </a:r>
            <a:r>
              <a:rPr lang="en-US" altLang="ko-KR" baseline="0" dirty="0"/>
              <a:t>(</a:t>
            </a:r>
            <a:r>
              <a:rPr lang="ko-KR" altLang="en-US" baseline="0" dirty="0"/>
              <a:t>맛집의 경우 </a:t>
            </a:r>
            <a:r>
              <a:rPr lang="ko-KR" altLang="en-US" baseline="0" dirty="0" err="1"/>
              <a:t>인스타그램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통한 추천</a:t>
            </a:r>
            <a:r>
              <a:rPr lang="en-US" altLang="ko-KR" baseline="0" dirty="0"/>
              <a:t>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페이스북 메시지 채널 오픈</a:t>
            </a:r>
            <a:endParaRPr lang="en-US" altLang="ko-KR" dirty="0"/>
          </a:p>
          <a:p>
            <a:r>
              <a:rPr lang="ko-KR" altLang="en-US" dirty="0"/>
              <a:t>카카오톡 내 결제 시스템 도입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대화형 인터페이스를 통한 전자상거래</a:t>
            </a:r>
            <a:endParaRPr lang="en-US" altLang="ko-KR" baseline="0" dirty="0"/>
          </a:p>
          <a:p>
            <a:r>
              <a:rPr lang="ko-KR" altLang="en-US" dirty="0"/>
              <a:t>여행 일정 제안</a:t>
            </a:r>
            <a:endParaRPr lang="en-US" altLang="ko-KR" dirty="0"/>
          </a:p>
          <a:p>
            <a:r>
              <a:rPr lang="ko-KR" altLang="en-US" dirty="0"/>
              <a:t>위치 기반 기능 확립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여행시장 분석 </a:t>
            </a:r>
            <a:r>
              <a:rPr lang="en-US" altLang="ko-KR" dirty="0"/>
              <a:t>6 KCF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 여행 트렌드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 여행지의 선호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휴식과 실내 활동의 증가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OTA/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숙박앱의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 여행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가벼운 일정은 자연스럽게 여행의 준비기간과 정보탐색을 축소시켰다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어디를 가서 무엇을 할 지 보다는 언제 시간이 되는지 중요해졌으며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주말을 활용한 짧은 여행이 일상화되고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77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펫족</a:t>
            </a:r>
            <a:endParaRPr lang="en-US" altLang="ko-KR" dirty="0"/>
          </a:p>
          <a:p>
            <a:r>
              <a:rPr lang="ko-KR" altLang="en-US" dirty="0"/>
              <a:t>이동약자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8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모델</a:t>
            </a:r>
            <a:r>
              <a:rPr lang="en-US" altLang="ko-KR" dirty="0"/>
              <a:t>:</a:t>
            </a:r>
            <a:r>
              <a:rPr lang="ko-KR" altLang="en-US" dirty="0"/>
              <a:t> 유저의 질문 내용과 대화의 문맥에서 의도를 파악하고 적절한 응답을 고르는 </a:t>
            </a:r>
            <a:r>
              <a:rPr lang="en-US" altLang="ko-KR" dirty="0"/>
              <a:t>‘</a:t>
            </a:r>
            <a:r>
              <a:rPr lang="ko-KR" altLang="en-US" dirty="0"/>
              <a:t>검색하는 방식</a:t>
            </a:r>
            <a:r>
              <a:rPr lang="en-US" altLang="ko-KR" dirty="0"/>
              <a:t>‘. </a:t>
            </a:r>
            <a:r>
              <a:rPr lang="ko-KR" altLang="en-US" dirty="0"/>
              <a:t>새로운 텍스트를 생성하지 않으며</a:t>
            </a:r>
            <a:r>
              <a:rPr lang="en-US" altLang="ko-KR" dirty="0"/>
              <a:t>, </a:t>
            </a:r>
            <a:r>
              <a:rPr lang="ko-KR" altLang="en-US" dirty="0"/>
              <a:t>미리 만들어진 답변 중 답을</a:t>
            </a:r>
            <a:r>
              <a:rPr lang="ko-KR" altLang="en-US" baseline="0" dirty="0"/>
              <a:t> 고름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생성 모델</a:t>
            </a:r>
            <a:r>
              <a:rPr lang="en-US" altLang="ko-KR" baseline="0" dirty="0"/>
              <a:t>: </a:t>
            </a:r>
            <a:r>
              <a:rPr lang="ko-KR" altLang="en-US" baseline="0" dirty="0"/>
              <a:t>대화 상대의 질문 의도를 파악 한다기 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유저가 이런 질문을 했을 때는 이런 식의 답변을 하는 것이 최선이다라는 판단을 내려 답변을 생성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만들기 어려우며 엄청난 양의 데이터가 필요하다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1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필요한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D4315-0801-4CE2-93A3-9059507A0A57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925C1-95AC-481E-8D77-D987F76A0902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201EDA-47B7-49C6-82B1-373B9D2B04EB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F462E-DCD3-4782-8205-FEA5D68FF7E4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A842F4-4C53-4EB2-BDD4-C7B59E06048D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40FE2-E426-49ED-AE51-C14188993628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>
                <a:ea typeface="에스코어 드림 7 ExtraBold" panose="020B0803030302020204" pitchFamily="34" charset="-127"/>
              </a:rPr>
              <a:t>활용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(Application Programming Interface)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ea typeface="에스코어 드림 7 ExtraBold" panose="020B0803030302020204" pitchFamily="34" charset="-127"/>
              </a:rPr>
              <a:t>제주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59FE01-7062-49C4-918F-25994D68A0DF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2308205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개발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82290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793509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3278813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시장 분석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4249420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추진 일정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764117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1337597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성능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매력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8A32B-3D5A-48C6-B1E6-33B852FF0E33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서비스 제공 채널</a:t>
            </a: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EE45E-0B8B-4CE3-A7F4-C30C0CC465D1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23254-B598-4596-89F2-B8078471FB6D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1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9B722-FDA6-4D5D-9B30-E2DB9D43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37" y="1295222"/>
            <a:ext cx="6087325" cy="2553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556D6-2B9F-4DC4-9D69-3CF891419FD5}"/>
              </a:ext>
            </a:extLst>
          </p:cNvPr>
          <p:cNvSpPr txBox="1"/>
          <p:nvPr/>
        </p:nvSpPr>
        <p:spPr>
          <a:xfrm>
            <a:off x="7127776" y="4634721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컨슈머인사이트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2019. </a:t>
            </a:r>
          </a:p>
          <a:p>
            <a:pPr algn="r"/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 행태 및 계획 주례조사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7D579-0EE0-48E7-981A-5AAE0A7FB568}"/>
              </a:ext>
            </a:extLst>
          </p:cNvPr>
          <p:cNvSpPr txBox="1"/>
          <p:nvPr/>
        </p:nvSpPr>
        <p:spPr>
          <a:xfrm>
            <a:off x="3284855" y="4146634"/>
            <a:ext cx="25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개별여행객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대세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3CC10B-E1EC-46D0-9F3B-9C2A1674DD67}"/>
              </a:ext>
            </a:extLst>
          </p:cNvPr>
          <p:cNvSpPr/>
          <p:nvPr/>
        </p:nvSpPr>
        <p:spPr>
          <a:xfrm>
            <a:off x="2987824" y="2931790"/>
            <a:ext cx="1872208" cy="288032"/>
          </a:xfrm>
          <a:prstGeom prst="roundRect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1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473865-DADA-490F-A88E-DF45E482ADE0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3C5647-A2B7-4916-9208-F128D5E67384}"/>
              </a:ext>
            </a:extLst>
          </p:cNvPr>
          <p:cNvGrpSpPr/>
          <p:nvPr/>
        </p:nvGrpSpPr>
        <p:grpSpPr>
          <a:xfrm>
            <a:off x="2644643" y="1131590"/>
            <a:ext cx="3854713" cy="3168352"/>
            <a:chOff x="2476764" y="1275606"/>
            <a:chExt cx="4190472" cy="3444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571B58-4D16-4B78-A2F8-DE49DDBE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6764" y="1275606"/>
              <a:ext cx="4190472" cy="3444327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3B05B4D-F659-4BE5-A5A5-ED6D23582800}"/>
                </a:ext>
              </a:extLst>
            </p:cNvPr>
            <p:cNvSpPr/>
            <p:nvPr/>
          </p:nvSpPr>
          <p:spPr>
            <a:xfrm>
              <a:off x="5724128" y="3110310"/>
              <a:ext cx="864096" cy="864096"/>
            </a:xfrm>
            <a:prstGeom prst="ellipse">
              <a:avLst/>
            </a:prstGeom>
            <a:solidFill>
              <a:srgbClr val="F2A4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FE46E1-3566-4759-95D3-A1EB9F901662}"/>
              </a:ext>
            </a:extLst>
          </p:cNvPr>
          <p:cNvSpPr txBox="1"/>
          <p:nvPr/>
        </p:nvSpPr>
        <p:spPr>
          <a:xfrm>
            <a:off x="3522518" y="443466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 강세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47D3BC2-EB85-4393-A4A8-369743D425CB}"/>
              </a:ext>
            </a:extLst>
          </p:cNvPr>
          <p:cNvSpPr txBox="1">
            <a:spLocks/>
          </p:cNvSpPr>
          <p:nvPr/>
        </p:nvSpPr>
        <p:spPr>
          <a:xfrm>
            <a:off x="0" y="33950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2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03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04EF-5A9B-429E-ABEE-E9EB0D271C3C}"/>
              </a:ext>
            </a:extLst>
          </p:cNvPr>
          <p:cNvSpPr txBox="1"/>
          <p:nvPr/>
        </p:nvSpPr>
        <p:spPr>
          <a:xfrm>
            <a:off x="3221581" y="428425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짧게 자주 떠나는 여행의 일상화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EBFF254-1BD7-49B6-85D0-325C917D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3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81CEFA-C0E3-423E-9937-08141B6A2B7A}"/>
              </a:ext>
            </a:extLst>
          </p:cNvPr>
          <p:cNvGrpSpPr/>
          <p:nvPr/>
        </p:nvGrpSpPr>
        <p:grpSpPr>
          <a:xfrm>
            <a:off x="1962941" y="1275606"/>
            <a:ext cx="5218117" cy="2795420"/>
            <a:chOff x="827584" y="1635646"/>
            <a:chExt cx="5218117" cy="27954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578A4E-4787-46BA-BECE-3A96C9B5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1635646"/>
              <a:ext cx="5218117" cy="2795420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6E060BA-9BA6-4009-A776-D8851BB9AAB7}"/>
                </a:ext>
              </a:extLst>
            </p:cNvPr>
            <p:cNvSpPr/>
            <p:nvPr/>
          </p:nvSpPr>
          <p:spPr>
            <a:xfrm>
              <a:off x="2158232" y="3035222"/>
              <a:ext cx="1584176" cy="374746"/>
            </a:xfrm>
            <a:prstGeom prst="roundRect">
              <a:avLst/>
            </a:prstGeom>
            <a:solidFill>
              <a:srgbClr val="F2A4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7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2050" name="Picture 2" descr="싱글리스트 모바일 사이트, 2020년 국내여행 키워드 'SUNLIT'...미피→슈퍼앱 등 6개 트렌드 분석">
            <a:extLst>
              <a:ext uri="{FF2B5EF4-FFF2-40B4-BE49-F238E27FC236}">
                <a16:creationId xmlns:a16="http://schemas.microsoft.com/office/drawing/2014/main" id="{B4F8B652-FEDD-41B3-B310-F270F66F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91" y="1059582"/>
            <a:ext cx="2973418" cy="37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FE1323A-BCB0-4905-B62A-E87D37095ECC}"/>
              </a:ext>
            </a:extLst>
          </p:cNvPr>
          <p:cNvSpPr/>
          <p:nvPr/>
        </p:nvSpPr>
        <p:spPr>
          <a:xfrm>
            <a:off x="4957918" y="3543858"/>
            <a:ext cx="1080120" cy="1080120"/>
          </a:xfrm>
          <a:prstGeom prst="ellipse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04EF-5A9B-429E-ABEE-E9EB0D271C3C}"/>
              </a:ext>
            </a:extLst>
          </p:cNvPr>
          <p:cNvSpPr txBox="1"/>
          <p:nvPr/>
        </p:nvSpPr>
        <p:spPr>
          <a:xfrm>
            <a:off x="6228184" y="362225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 전과정을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책임지는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앱을 선호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EBFF254-1BD7-49B6-85D0-325C917D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3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06CA7D-33E0-4FAC-BDF4-2FE20CDC96D7}"/>
              </a:ext>
            </a:extLst>
          </p:cNvPr>
          <p:cNvSpPr/>
          <p:nvPr/>
        </p:nvSpPr>
        <p:spPr>
          <a:xfrm>
            <a:off x="3083837" y="2597628"/>
            <a:ext cx="1080120" cy="1080120"/>
          </a:xfrm>
          <a:prstGeom prst="ellipse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ED3F0-059A-4B50-9A2E-C6C9C2E3550F}"/>
              </a:ext>
            </a:extLst>
          </p:cNvPr>
          <p:cNvSpPr txBox="1"/>
          <p:nvPr/>
        </p:nvSpPr>
        <p:spPr>
          <a:xfrm>
            <a:off x="611560" y="2814522"/>
            <a:ext cx="230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짧게 자주 떠나는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 일상화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76B680-8B9E-4AEB-B774-D461FA937EC5}"/>
              </a:ext>
            </a:extLst>
          </p:cNvPr>
          <p:cNvGrpSpPr/>
          <p:nvPr/>
        </p:nvGrpSpPr>
        <p:grpSpPr>
          <a:xfrm>
            <a:off x="3203848" y="1845596"/>
            <a:ext cx="2724651" cy="2670370"/>
            <a:chOff x="3203848" y="1771007"/>
            <a:chExt cx="2724651" cy="267037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B088DEE-59CD-49C4-B4EC-6F6A6B63BABC}"/>
                </a:ext>
              </a:extLst>
            </p:cNvPr>
            <p:cNvCxnSpPr/>
            <p:nvPr/>
          </p:nvCxnSpPr>
          <p:spPr>
            <a:xfrm flipH="1">
              <a:off x="3203848" y="1779662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D60BDE1-530D-4B1C-AD8D-F3735D807A07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47" y="1771007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F5499B9-3941-4C30-BE0D-91B177877AA4}"/>
                </a:ext>
              </a:extLst>
            </p:cNvPr>
            <p:cNvCxnSpPr>
              <a:cxnSpLocks/>
            </p:cNvCxnSpPr>
            <p:nvPr/>
          </p:nvCxnSpPr>
          <p:spPr>
            <a:xfrm rot="-3360000">
              <a:off x="3762570" y="2749189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49A8E1F-6DA3-4D9E-9F59-F747F214046F}"/>
              </a:ext>
            </a:extLst>
          </p:cNvPr>
          <p:cNvSpPr/>
          <p:nvPr/>
        </p:nvSpPr>
        <p:spPr>
          <a:xfrm>
            <a:off x="4076599" y="1350195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  <a:endParaRPr lang="ko-KR" altLang="en-US" sz="1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84FF74-C6B6-42CC-9CFA-5ABF64B4E013}"/>
              </a:ext>
            </a:extLst>
          </p:cNvPr>
          <p:cNvSpPr/>
          <p:nvPr/>
        </p:nvSpPr>
        <p:spPr>
          <a:xfrm>
            <a:off x="2696794" y="3308567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</a:t>
            </a:r>
            <a:endParaRPr lang="ko-KR" altLang="en-US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B1D9D19-1B04-4416-9E6A-81F2266ECB7C}"/>
              </a:ext>
            </a:extLst>
          </p:cNvPr>
          <p:cNvSpPr/>
          <p:nvPr/>
        </p:nvSpPr>
        <p:spPr>
          <a:xfrm>
            <a:off x="5456405" y="3294411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kern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</a:t>
            </a:r>
            <a:endParaRPr lang="en-US" altLang="ko-KR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일상화</a:t>
            </a:r>
            <a:endParaRPr lang="ko-KR" altLang="en-US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236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52346"/>
              </p:ext>
            </p:extLst>
          </p:nvPr>
        </p:nvGraphicFramePr>
        <p:xfrm>
          <a:off x="755128" y="1360949"/>
          <a:ext cx="2664744" cy="3143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389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연계 서비스 수수료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07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관광지 입장권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액티비티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투어 등 관광 상품을 중간 유통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68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9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다양한 여행 정보가 필요한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제주개별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관광객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(FIT)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3579862"/>
              <a:ext cx="1656184" cy="7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또시</a:t>
              </a:r>
              <a:endPara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제주관광도우미봇</a:t>
              </a:r>
              <a:endParaRPr lang="en-US" altLang="ko-KR" sz="1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635646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40108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자체 판매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관광지 관련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고객센터 자동화 서비스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이 필요한 사업체를 대상으로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프로그램 판매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로컬 여행사 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3B04E26E-4F9B-4926-9CAD-D0034A81F316}"/>
              </a:ext>
            </a:extLst>
          </p:cNvPr>
          <p:cNvSpPr/>
          <p:nvPr/>
        </p:nvSpPr>
        <p:spPr>
          <a:xfrm>
            <a:off x="3889639" y="2067694"/>
            <a:ext cx="1435830" cy="14358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pic>
        <p:nvPicPr>
          <p:cNvPr id="1026" name="Picture 2" descr="The evolving parity and hotel distribution landscape: part 3">
            <a:extLst>
              <a:ext uri="{FF2B5EF4-FFF2-40B4-BE49-F238E27FC236}">
                <a16:creationId xmlns:a16="http://schemas.microsoft.com/office/drawing/2014/main" id="{3A329F9C-4EDD-4B1F-8ED1-8FF22C10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436" y="1152128"/>
            <a:ext cx="3705038" cy="28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784CE5-D861-4E0A-9DD7-2170D215AA6A}"/>
              </a:ext>
            </a:extLst>
          </p:cNvPr>
          <p:cNvSpPr/>
          <p:nvPr/>
        </p:nvSpPr>
        <p:spPr>
          <a:xfrm>
            <a:off x="467279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50617F-BFC7-4E9A-89C3-5304BB3A63CC}"/>
              </a:ext>
            </a:extLst>
          </p:cNvPr>
          <p:cNvSpPr/>
          <p:nvPr/>
        </p:nvSpPr>
        <p:spPr>
          <a:xfrm>
            <a:off x="269979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Non-contracted OTAs</a:t>
            </a: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732B9-DD24-4F5B-BDA1-973D4D1B3B36}"/>
              </a:ext>
            </a:extLst>
          </p:cNvPr>
          <p:cNvSpPr/>
          <p:nvPr/>
        </p:nvSpPr>
        <p:spPr>
          <a:xfrm>
            <a:off x="4678426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Metasearch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F5787B-07B0-4C29-97A2-C298C562B0C1}"/>
              </a:ext>
            </a:extLst>
          </p:cNvPr>
          <p:cNvSpPr/>
          <p:nvPr/>
        </p:nvSpPr>
        <p:spPr>
          <a:xfrm>
            <a:off x="6622642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Contracted OTAs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F6235E-7753-4C62-B78B-69E5B96401EB}"/>
              </a:ext>
            </a:extLst>
          </p:cNvPr>
          <p:cNvSpPr/>
          <p:nvPr/>
        </p:nvSpPr>
        <p:spPr>
          <a:xfrm>
            <a:off x="4680245" y="3806086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CUSTOMER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6A4C05-94B0-4BD4-9202-33478E98DED6}"/>
              </a:ext>
            </a:extLst>
          </p:cNvPr>
          <p:cNvSpPr/>
          <p:nvPr/>
        </p:nvSpPr>
        <p:spPr>
          <a:xfrm>
            <a:off x="755576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 Operator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DAC909-823C-4DD1-8149-2B15C9B5668B}"/>
              </a:ext>
            </a:extLst>
          </p:cNvPr>
          <p:cNvSpPr/>
          <p:nvPr/>
        </p:nvSpPr>
        <p:spPr>
          <a:xfrm>
            <a:off x="75557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Wholesalers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F600F7-4F21-4130-BAE2-8C7F2CC9A77D}"/>
              </a:ext>
            </a:extLst>
          </p:cNvPr>
          <p:cNvCxnSpPr>
            <a:cxnSpLocks/>
          </p:cNvCxnSpPr>
          <p:nvPr/>
        </p:nvCxnSpPr>
        <p:spPr>
          <a:xfrm>
            <a:off x="2051720" y="1757694"/>
            <a:ext cx="263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C7180-2C07-44E8-A1C0-0D147DDCB8FF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>
            <a:off x="1403648" y="2251672"/>
            <a:ext cx="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76D4E0-B251-4D8F-AD26-E51DE730796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602283" y="2190283"/>
            <a:ext cx="889055" cy="32863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7FF8C2-F0EA-43B8-AB1D-266623AE115A}"/>
              </a:ext>
            </a:extLst>
          </p:cNvPr>
          <p:cNvCxnSpPr>
            <a:cxnSpLocks/>
            <a:stCxn id="3" idx="3"/>
            <a:endCxn id="27" idx="0"/>
          </p:cNvCxnSpPr>
          <p:nvPr/>
        </p:nvCxnSpPr>
        <p:spPr>
          <a:xfrm>
            <a:off x="5968940" y="1891632"/>
            <a:ext cx="1301774" cy="7772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FC26C8-5217-4817-8A2B-885E3AEEC44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>
            <a:off x="5320868" y="2251672"/>
            <a:ext cx="563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5B19A9-F81D-4389-9C44-A90A88AFD0B7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326498" y="3388919"/>
            <a:ext cx="1819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8B9DC6-5CE2-40E4-B338-3C63E7E0E4F9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5974570" y="3028879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BF38DD6-91C3-420C-A695-D01E0EF1B101}"/>
              </a:ext>
            </a:extLst>
          </p:cNvPr>
          <p:cNvCxnSpPr>
            <a:stCxn id="28" idx="3"/>
          </p:cNvCxnSpPr>
          <p:nvPr/>
        </p:nvCxnSpPr>
        <p:spPr>
          <a:xfrm flipV="1">
            <a:off x="5976389" y="3388917"/>
            <a:ext cx="1294325" cy="777209"/>
          </a:xfrm>
          <a:prstGeom prst="bentConnector3">
            <a:avLst>
              <a:gd name="adj1" fmla="val 99987"/>
            </a:avLst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89D0DE-C448-4F78-9ECB-321F9E14102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51672" y="-177168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CBE63BE-6019-4784-AE4A-573F98F79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672" y="3095237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788A816-8A53-4928-A8D7-1F9438CB9931}"/>
              </a:ext>
            </a:extLst>
          </p:cNvPr>
          <p:cNvCxnSpPr/>
          <p:nvPr/>
        </p:nvCxnSpPr>
        <p:spPr>
          <a:xfrm>
            <a:off x="8460433" y="1253635"/>
            <a:ext cx="0" cy="355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5BB18D-8DFF-4D96-AA4D-755D7C81EC86}"/>
              </a:ext>
            </a:extLst>
          </p:cNvPr>
          <p:cNvSpPr txBox="1"/>
          <p:nvPr/>
        </p:nvSpPr>
        <p:spPr>
          <a:xfrm>
            <a:off x="7322210" y="978468"/>
            <a:ext cx="128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 Booking</a:t>
            </a:r>
            <a:endParaRPr lang="ko-KR" altLang="en-US" sz="1200" dirty="0">
              <a:solidFill>
                <a:srgbClr val="32AEB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4B9E413-A99B-44CC-9952-B55E179A1FC2}"/>
              </a:ext>
            </a:extLst>
          </p:cNvPr>
          <p:cNvSpPr/>
          <p:nvPr/>
        </p:nvSpPr>
        <p:spPr>
          <a:xfrm>
            <a:off x="5938566" y="2664873"/>
            <a:ext cx="720079" cy="7200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16090B0-7E7F-41FC-98B1-64B25E72CF4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3995936" y="3028879"/>
            <a:ext cx="682490" cy="0"/>
          </a:xfrm>
          <a:prstGeom prst="line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311DBC-2575-4C62-8704-63AF2623C92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674920" y="3061863"/>
            <a:ext cx="670820" cy="1324932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CFD697-883D-4CCE-A8CE-D796DBA394F2}"/>
              </a:ext>
            </a:extLst>
          </p:cNvPr>
          <p:cNvCxnSpPr>
            <a:endCxn id="24" idx="0"/>
          </p:cNvCxnSpPr>
          <p:nvPr/>
        </p:nvCxnSpPr>
        <p:spPr>
          <a:xfrm>
            <a:off x="2051720" y="2045726"/>
            <a:ext cx="1296144" cy="623113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41FEE7-737D-4F80-843C-9321BA132F68}"/>
              </a:ext>
            </a:extLst>
          </p:cNvPr>
          <p:cNvSpPr txBox="1"/>
          <p:nvPr/>
        </p:nvSpPr>
        <p:spPr>
          <a:xfrm>
            <a:off x="4888445" y="3466571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79B4-C397-4D62-9693-42A9C164A2A4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4D66D5-F5FF-4135-877F-997840C36633}"/>
              </a:ext>
            </a:extLst>
          </p:cNvPr>
          <p:cNvSpPr txBox="1"/>
          <p:nvPr/>
        </p:nvSpPr>
        <p:spPr>
          <a:xfrm>
            <a:off x="6838291" y="4049372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SWOT </a:t>
            </a:r>
            <a:r>
              <a:rPr lang="ko-KR" altLang="en-US" dirty="0">
                <a:ea typeface="에스코어 드림 7 ExtraBold" panose="020B0803030302020204" pitchFamily="34" charset="-127"/>
              </a:rPr>
              <a:t>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3E875A-0FBA-4355-B770-DEF155ED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6456"/>
              </p:ext>
            </p:extLst>
          </p:nvPr>
        </p:nvGraphicFramePr>
        <p:xfrm>
          <a:off x="1223628" y="1275606"/>
          <a:ext cx="6696744" cy="302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322115442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6665165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4033919353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506358280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최초 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여행 서비스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편리한 접근성과 쉬운 사용법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활용을 통한 트렌드 파악 용이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서비스 확장성의 한계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낮은 광고 효율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자금 조달 능력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W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6313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346124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강세가 뚜렷한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FIT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트렌드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여행 서비스 강세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해외여행 제한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창업 경험 부재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신규 영세업자와의 거래 기피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관광업 침체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724189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O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T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8692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522CBA-2CDD-46FE-BB01-1EDB99EA160A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253687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= 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강화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4241B2-2DCD-42DE-961A-E99F378D6928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405081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축제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숙박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맛집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버스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반려동물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이동 약자 등 다양한 여행 정보 제공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정보 제공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560296"/>
            <a:chOff x="803640" y="3362835"/>
            <a:chExt cx="2059657" cy="560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카카오톡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페이스북 메시지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라인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채널 오픈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560296"/>
            <a:chOff x="803640" y="3362835"/>
            <a:chExt cx="2059657" cy="560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대화형 인터페이스의 전자상거래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결제 시스템 도입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테마별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시즌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여행 코스 추천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여행 일정 제안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상품별 최저가 검색 기능 도입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메타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서치</a:t>
              </a:r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기능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560296"/>
            <a:chOff x="803640" y="3362835"/>
            <a:chExt cx="2059657" cy="56029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모델 적용을 통한 성능 최적화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성능 개선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52DAEA-716E-46E7-8958-4FA15E36FA96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6 KCF </a:t>
            </a:r>
            <a:r>
              <a:rPr lang="ko-KR" altLang="en-US" dirty="0">
                <a:ea typeface="에스코어 드림 7 ExtraBold" panose="020B0803030302020204" pitchFamily="34" charset="-127"/>
              </a:rPr>
              <a:t>모델</a:t>
            </a:r>
          </a:p>
        </p:txBody>
      </p:sp>
      <p:pic>
        <p:nvPicPr>
          <p:cNvPr id="1026" name="Picture 2" descr="[그림1] 여행시장 분석 6 KCF 모델">
            <a:extLst>
              <a:ext uri="{FF2B5EF4-FFF2-40B4-BE49-F238E27FC236}">
                <a16:creationId xmlns:a16="http://schemas.microsoft.com/office/drawing/2014/main" id="{D84A72D9-AAEA-4E9C-A387-FEBF3FB1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2856" y="1707654"/>
            <a:ext cx="3383448" cy="191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육각형 3">
            <a:extLst>
              <a:ext uri="{FF2B5EF4-FFF2-40B4-BE49-F238E27FC236}">
                <a16:creationId xmlns:a16="http://schemas.microsoft.com/office/drawing/2014/main" id="{3452F64B-E92D-45B0-A6C1-62E2CF8E26FC}"/>
              </a:ext>
            </a:extLst>
          </p:cNvPr>
          <p:cNvSpPr/>
          <p:nvPr/>
        </p:nvSpPr>
        <p:spPr>
          <a:xfrm>
            <a:off x="1043608" y="1131590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44BFB623-D8C8-46D2-8F00-EEABEF45B313}"/>
              </a:ext>
            </a:extLst>
          </p:cNvPr>
          <p:cNvSpPr/>
          <p:nvPr/>
        </p:nvSpPr>
        <p:spPr>
          <a:xfrm>
            <a:off x="1043607" y="2398222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ABC742C1-A636-497D-86D5-55C86C49B773}"/>
              </a:ext>
            </a:extLst>
          </p:cNvPr>
          <p:cNvSpPr/>
          <p:nvPr/>
        </p:nvSpPr>
        <p:spPr>
          <a:xfrm>
            <a:off x="1043607" y="1764906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5B832BC6-2EE1-44E2-BEC9-006A77149C89}"/>
              </a:ext>
            </a:extLst>
          </p:cNvPr>
          <p:cNvSpPr/>
          <p:nvPr/>
        </p:nvSpPr>
        <p:spPr>
          <a:xfrm>
            <a:off x="1042472" y="3031538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33C0345B-0DC4-4B26-BCE0-EFE81AE40F6E}"/>
              </a:ext>
            </a:extLst>
          </p:cNvPr>
          <p:cNvSpPr/>
          <p:nvPr/>
        </p:nvSpPr>
        <p:spPr>
          <a:xfrm>
            <a:off x="1042471" y="3664854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F986293A-E776-455E-A5CD-BB0C236F6E59}"/>
              </a:ext>
            </a:extLst>
          </p:cNvPr>
          <p:cNvSpPr/>
          <p:nvPr/>
        </p:nvSpPr>
        <p:spPr>
          <a:xfrm>
            <a:off x="1042470" y="4298170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56EF2-953C-4761-BF06-4222BDAE599B}"/>
              </a:ext>
            </a:extLst>
          </p:cNvPr>
          <p:cNvSpPr txBox="1"/>
          <p:nvPr/>
        </p:nvSpPr>
        <p:spPr>
          <a:xfrm>
            <a:off x="1757404" y="11989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873B1-083B-453B-87C2-A64CC7F34575}"/>
              </a:ext>
            </a:extLst>
          </p:cNvPr>
          <p:cNvSpPr txBox="1"/>
          <p:nvPr/>
        </p:nvSpPr>
        <p:spPr>
          <a:xfrm>
            <a:off x="1757404" y="1832268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Resource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D8F4F-CBC4-42EC-A789-6A8EFB5764A0}"/>
              </a:ext>
            </a:extLst>
          </p:cNvPr>
          <p:cNvSpPr txBox="1"/>
          <p:nvPr/>
        </p:nvSpPr>
        <p:spPr>
          <a:xfrm>
            <a:off x="1757404" y="2465584"/>
            <a:ext cx="16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Accessibility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6B05C-E359-4B73-80B9-804E605E7386}"/>
              </a:ext>
            </a:extLst>
          </p:cNvPr>
          <p:cNvSpPr txBox="1"/>
          <p:nvPr/>
        </p:nvSpPr>
        <p:spPr>
          <a:xfrm>
            <a:off x="1757404" y="3098900"/>
            <a:ext cx="20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Value for Money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21ADF-1408-4F91-A4DE-BFCF10B5E058}"/>
              </a:ext>
            </a:extLst>
          </p:cNvPr>
          <p:cNvSpPr txBox="1"/>
          <p:nvPr/>
        </p:nvSpPr>
        <p:spPr>
          <a:xfrm>
            <a:off x="1757404" y="3732216"/>
            <a:ext cx="14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Evaluation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33116-CA21-4597-BB9D-FAED7F58DD90}"/>
              </a:ext>
            </a:extLst>
          </p:cNvPr>
          <p:cNvSpPr txBox="1"/>
          <p:nvPr/>
        </p:nvSpPr>
        <p:spPr>
          <a:xfrm>
            <a:off x="1757404" y="43655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Loyalty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6AD5B-498E-439F-8BAC-D8148415F5C9}"/>
              </a:ext>
            </a:extLst>
          </p:cNvPr>
          <p:cNvSpPr txBox="1"/>
          <p:nvPr/>
        </p:nvSpPr>
        <p:spPr>
          <a:xfrm>
            <a:off x="4283968" y="11989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6D2D7-22F2-4334-8BF0-A62F8A02F511}"/>
              </a:ext>
            </a:extLst>
          </p:cNvPr>
          <p:cNvSpPr txBox="1"/>
          <p:nvPr/>
        </p:nvSpPr>
        <p:spPr>
          <a:xfrm>
            <a:off x="4283968" y="1832268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DDBFA3-48CC-4834-8750-45DA52C8DB68}"/>
              </a:ext>
            </a:extLst>
          </p:cNvPr>
          <p:cNvSpPr txBox="1"/>
          <p:nvPr/>
        </p:nvSpPr>
        <p:spPr>
          <a:xfrm>
            <a:off x="4283968" y="2479581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123EC-3A76-4103-925E-423CF93F5B60}"/>
              </a:ext>
            </a:extLst>
          </p:cNvPr>
          <p:cNvSpPr txBox="1"/>
          <p:nvPr/>
        </p:nvSpPr>
        <p:spPr>
          <a:xfrm>
            <a:off x="4283968" y="3097875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18D96-2212-4AF9-9F2F-2F26FD2F3C75}"/>
              </a:ext>
            </a:extLst>
          </p:cNvPr>
          <p:cNvSpPr txBox="1"/>
          <p:nvPr/>
        </p:nvSpPr>
        <p:spPr>
          <a:xfrm>
            <a:off x="4283968" y="3732216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F0F74-64A8-452E-B11F-59648A9154AF}"/>
              </a:ext>
            </a:extLst>
          </p:cNvPr>
          <p:cNvSpPr txBox="1"/>
          <p:nvPr/>
        </p:nvSpPr>
        <p:spPr>
          <a:xfrm>
            <a:off x="4283968" y="4365532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E10D6-5651-43B5-B907-D3661F6195CC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149765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910831" y="502400"/>
            <a:ext cx="65486" cy="660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7544" y="2047738"/>
            <a:ext cx="2323459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7074" y="1338233"/>
            <a:ext cx="3379382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68899" y="2047738"/>
            <a:ext cx="2323459" cy="1048024"/>
            <a:chOff x="803640" y="3362835"/>
            <a:chExt cx="2059657" cy="1048024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1048024"/>
            <a:chOff x="803640" y="3362835"/>
            <a:chExt cx="2059657" cy="1048024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1641" y="3465253"/>
            <a:ext cx="2323459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8388A3C5-084E-428A-81A4-FB6C49AFB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222676-9FC5-4A67-8E48-E48EA0FD8FA5}"/>
              </a:ext>
            </a:extLst>
          </p:cNvPr>
          <p:cNvSpPr/>
          <p:nvPr/>
        </p:nvSpPr>
        <p:spPr>
          <a:xfrm>
            <a:off x="3994034" y="2374689"/>
            <a:ext cx="1118960" cy="111896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Disabled Svg Png Icon Free Download (#492843) - OnlineWebFonts.COM">
            <a:extLst>
              <a:ext uri="{FF2B5EF4-FFF2-40B4-BE49-F238E27FC236}">
                <a16:creationId xmlns:a16="http://schemas.microsoft.com/office/drawing/2014/main" id="{D2BC4E59-C24F-4E48-A8D7-D12DD4F5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34" y="2102120"/>
            <a:ext cx="778420" cy="830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7FB609-7A19-44D1-B525-84CFE1AFC4B9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650D06-9E0F-4A16-9BA7-68A853F6711A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A24E18-AD70-4F63-BF88-F4E0316C4A1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0798B-90FF-42B6-B8BE-F699B1C9852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C7B1A352-E2FA-44F8-955B-F254EA6BCD5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2E04AC5-3D5D-44A3-B85F-3C46FF6B106E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9A9F1428-D6AF-42CF-ACAE-862AB0539C61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D847FF81-ED0E-4944-971B-8D61C653B4C2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D182E6CD-4CFA-4805-BEBD-A2DC3C84C7A1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C9DC0C1D-3502-429E-84AD-04BDA184190A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07669210-0B33-41BE-AD79-4D2E87480E93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E4EBF18E-E0FE-47A6-9E22-17B7F89DBDB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11019D2A-E46D-4C3C-8E25-EA9988769582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985CE427-97EC-4285-8CAF-CA31D8270BC7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26307E08-8E26-4C52-BB43-7385E23A1EE2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18B9F06-7DAD-4717-861F-6DD4F1BCA27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C268DD55-2CAD-43B1-86CE-21161683394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D61DCC02-D926-4C20-9E66-CD6D1C3D8E5C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2906A5E-11CE-439D-88FD-AF5DA1E56998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DB35B5B0-62B3-491B-9613-981EC8F2082F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FA8FDE70-0B3F-41A1-AD35-5F67C9750B0D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E25AF50-FA87-4F55-917E-2C3E09C144FD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F05F76C4-5E35-4001-AFBA-35069448C8FC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23AD0CD6-23C3-4D75-B94E-AD570CADE2CF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EEAC6E97-E676-4161-A721-8D6E8D83915D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5ACFD55C-92CA-445A-A847-811EB58CB455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65B41AA3-3D7E-4809-86A4-560440B1AC5F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4EC75EF9-3089-40BF-A39B-2F45148D55F1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893CFD62-5459-4EBF-97BB-D70F8A47B26B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500C0F3C-FC7A-450B-9C43-2C0D7474C007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40C8979D-264D-45A7-BF02-E1754F6CC34E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49B56D59-1682-4C73-A88B-1788741086F7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CEF02E58-1852-401B-AB7B-5B5A6F11348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86E964B-49B6-4CA8-86D0-3251E6301D00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806181FE-0A38-45F4-B63B-BED4117C283D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73256B73-8802-44B2-BFE4-B954BB8AE41B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47FB2288-7BD8-4BDB-907D-B19C225B4FF7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52D20C77-1959-465A-BBD9-151B90E4EC3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B22382FD-FD6B-4C0B-85A8-4A675281CBD6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8C44BBA3-9515-437A-8A87-0D1824C8368C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791BB18B-0794-424E-8F50-76C7ECFA818B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A7E4FA8A-AD41-47FC-A762-DBEB945B92AB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311E7B84-1D84-43B5-84E1-ACC5D42E939B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E89C0EFA-62C6-4908-B74A-53A8602F2CED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AD2CD3E7-47E9-4192-9F51-A13A6E0D13BD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14157CED-2334-4295-B868-B6EA6128FB6C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2A0E0768-5E24-4FFE-AF17-29DF25053786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65DA68F7-F8BA-4529-82F2-86B3BB728C3C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A1E1D6C3-A397-430A-B6A9-A9BA521522F6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A7657EED-E478-4EF7-89EC-B315B7023DB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0F1A694A-FE19-4E53-80A8-166C35CB3FF7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C90F6C65-75C7-4028-A832-02FE286F7E40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38B4B8D4-18EC-403F-99D4-837A6550A44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CCF36991-7320-4C8B-8712-E3155FA5CD2D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719219-9E67-4DAC-85D7-A3AFF422F66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228F97-CC0E-4C16-A345-A0262ECE0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F1348-10F3-4306-AC4B-90060510820B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26C931-6CE0-461C-B5E2-A9758C5D49ED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2802B8DA-D79F-437B-9FC4-530FEE689402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2785F37C-89B6-41A9-A866-76DFF5D6F5D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AE07B366-E063-4CEA-B754-73F99464289B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28E676BD-9007-4707-A78A-2490A2894C39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58BF11B7-AAB1-4829-8E58-F2A39705A491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8F477428-6263-4FB6-9BD6-34BA43189AB9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C6CA8DE7-3DBE-4B15-85A8-3C0405FBB6CB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F5D6EF7B-D6AF-4240-B045-6F45F3ACEDD6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8914A128-6C9C-4A7F-B589-5F2F4FA57D2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C8042280-BE02-49AB-9E62-7224735E53C1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C687B29A-D1D4-4311-8B91-DFFEAC6D6006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0F0EE793-C76B-4EAF-A4EF-5B6A1A8B49F2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93FDF72C-CFD0-4A57-BB56-2DA9B6BCFCF2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E839834C-E1CB-48BC-BAA2-DEBD5A6FE2BF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4DF8FFB7-B749-4BE0-8A9E-B21BCFAEC18D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6C6765B-4B14-4B27-B8FF-F800DF9E48A2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A4466021-7E26-4516-AADD-96864FFEBFEE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F5944467-AC6A-472F-AEE2-62BA053F3081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9FA1ACA-06CE-4F61-9B2B-D0F7C69274A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3F887986-3676-4556-BFF2-67137457BD48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4DA4CD61-B539-4BE7-A98F-932D32416D32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8D35833F-9A32-4B64-B26B-731E4693BB58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DA3CD984-83A0-4757-AF94-DE24B13BD4F3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BCF73366-B70C-402F-9692-83588A64024C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55C6317D-1BC3-4BE2-B903-6678A18D0B54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6CC2AE7E-B349-409D-BB89-6F1BC0F71F4E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E5365346-328D-478A-9D4C-04CCC0612C25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F155C497-A527-4C10-86ED-D59A006C85A6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BF2584F5-7543-42B8-B17C-DF2C16298A1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A189326B-D5B1-4B89-B568-C5C98B426DAC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C3301B02-8AF1-4540-A5BF-25F7FD098E14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2C3E19FA-1D42-427C-91C6-75C44B777BDF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DC4D2AC3-90B0-4585-9F7E-7635D0CA9235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D444A66A-D073-4BC5-A155-1090463BBC3D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EF8B4143-20D8-49EC-84D0-B3D6CF6171DD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51670EB1-6021-4560-90D6-D165BD2B409A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88999345-EF9E-4B68-8FFE-BC7999940C26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13B424CE-D5FE-4336-8645-0799793EB009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A88F9008-C685-4BEB-8190-E3EC441DF81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B2449543-5CDD-41B8-BEBE-46CB0038528A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BF78E8BC-DE69-4EE4-8AD7-619E8018BA06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0454996B-499B-4BC7-B797-E7F354A35BF9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193A7-4C8B-44CE-94C4-C86E65147513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C08EB1-DC8A-4500-A3FA-9AC1E3F27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D9557F-5A2A-401E-AF8D-D6BAFD297B83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6A94BD-B3E3-43A2-811D-38FE31F9E87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30CF32B9-ECB4-44C8-BEDF-76C074B691C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48">
            <a:extLst>
              <a:ext uri="{FF2B5EF4-FFF2-40B4-BE49-F238E27FC236}">
                <a16:creationId xmlns:a16="http://schemas.microsoft.com/office/drawing/2014/main" id="{FF3FB170-E471-472F-8512-0EEEC935DD88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BA6094BD-6F71-4C1C-861F-3290D619096A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Freeform 50">
            <a:extLst>
              <a:ext uri="{FF2B5EF4-FFF2-40B4-BE49-F238E27FC236}">
                <a16:creationId xmlns:a16="http://schemas.microsoft.com/office/drawing/2014/main" id="{69647430-B1BC-4064-8959-6E81A28B9C54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Teardrop 9">
            <a:extLst>
              <a:ext uri="{FF2B5EF4-FFF2-40B4-BE49-F238E27FC236}">
                <a16:creationId xmlns:a16="http://schemas.microsoft.com/office/drawing/2014/main" id="{228BC8AD-E321-49AE-80E5-B30AC7F4359F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6882AAD7-5A4C-44D3-8BDD-F8EDD671D4D4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Donut 22">
            <a:extLst>
              <a:ext uri="{FF2B5EF4-FFF2-40B4-BE49-F238E27FC236}">
                <a16:creationId xmlns:a16="http://schemas.microsoft.com/office/drawing/2014/main" id="{8A7E79B1-A177-44DD-B447-3E6836A7D06E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99">
            <a:extLst>
              <a:ext uri="{FF2B5EF4-FFF2-40B4-BE49-F238E27FC236}">
                <a16:creationId xmlns:a16="http://schemas.microsoft.com/office/drawing/2014/main" id="{118CC416-EC21-4729-8B6E-EC15F4FA6F4A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A6C46EC2-6FB3-4EB9-854C-041FB2D0BE5A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Freeform 101">
            <a:extLst>
              <a:ext uri="{FF2B5EF4-FFF2-40B4-BE49-F238E27FC236}">
                <a16:creationId xmlns:a16="http://schemas.microsoft.com/office/drawing/2014/main" id="{93D11610-F47A-464A-8FBE-8D182E95799D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Group 102">
            <a:extLst>
              <a:ext uri="{FF2B5EF4-FFF2-40B4-BE49-F238E27FC236}">
                <a16:creationId xmlns:a16="http://schemas.microsoft.com/office/drawing/2014/main" id="{C4998218-3E4E-4117-BB19-F76AE3BA58E0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09F6BB43-5DF2-4677-A089-45165A615B94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2FFD5661-3C76-462B-B84D-9B3C52680FCB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105">
              <a:extLst>
                <a:ext uri="{FF2B5EF4-FFF2-40B4-BE49-F238E27FC236}">
                  <a16:creationId xmlns:a16="http://schemas.microsoft.com/office/drawing/2014/main" id="{8A78F495-42EE-40E3-9C23-3ACA1D66215B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B10E1D9C-917E-47D2-A4F5-D6A6ACBAE1D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Freeform 107">
            <a:extLst>
              <a:ext uri="{FF2B5EF4-FFF2-40B4-BE49-F238E27FC236}">
                <a16:creationId xmlns:a16="http://schemas.microsoft.com/office/drawing/2014/main" id="{E387DEBC-6529-4761-910F-067E7B1D01D2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58140152-F04F-4DE8-B618-16043939A73E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2D13C322-014E-41DC-B9FD-D36A27F965E4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Group 110">
            <a:extLst>
              <a:ext uri="{FF2B5EF4-FFF2-40B4-BE49-F238E27FC236}">
                <a16:creationId xmlns:a16="http://schemas.microsoft.com/office/drawing/2014/main" id="{02953C2A-A659-48B6-9822-892E796D3FA1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8" name="Freeform 111">
              <a:extLst>
                <a:ext uri="{FF2B5EF4-FFF2-40B4-BE49-F238E27FC236}">
                  <a16:creationId xmlns:a16="http://schemas.microsoft.com/office/drawing/2014/main" id="{77CC61D4-2523-4C66-AB62-9D12EC0E64F4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37">
              <a:extLst>
                <a:ext uri="{FF2B5EF4-FFF2-40B4-BE49-F238E27FC236}">
                  <a16:creationId xmlns:a16="http://schemas.microsoft.com/office/drawing/2014/main" id="{2F71EE5A-07DB-4128-9DEB-932FA57A421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Rectangle 19">
            <a:extLst>
              <a:ext uri="{FF2B5EF4-FFF2-40B4-BE49-F238E27FC236}">
                <a16:creationId xmlns:a16="http://schemas.microsoft.com/office/drawing/2014/main" id="{539C01A1-0227-4DE0-AECB-E3A9A3B79AB6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Freeform 114">
            <a:extLst>
              <a:ext uri="{FF2B5EF4-FFF2-40B4-BE49-F238E27FC236}">
                <a16:creationId xmlns:a16="http://schemas.microsoft.com/office/drawing/2014/main" id="{FA2B0D04-CA28-4C77-8E5B-DD0D219D156B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31">
            <a:extLst>
              <a:ext uri="{FF2B5EF4-FFF2-40B4-BE49-F238E27FC236}">
                <a16:creationId xmlns:a16="http://schemas.microsoft.com/office/drawing/2014/main" id="{BC4955D7-F391-47E6-8A0F-684B8392D60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val 47">
            <a:extLst>
              <a:ext uri="{FF2B5EF4-FFF2-40B4-BE49-F238E27FC236}">
                <a16:creationId xmlns:a16="http://schemas.microsoft.com/office/drawing/2014/main" id="{6FA97EC7-2DD1-4542-8061-1B38FEB3AB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50">
            <a:extLst>
              <a:ext uri="{FF2B5EF4-FFF2-40B4-BE49-F238E27FC236}">
                <a16:creationId xmlns:a16="http://schemas.microsoft.com/office/drawing/2014/main" id="{530FA610-ACE7-4BC2-8921-C42FEF57E6D9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Heart 17">
            <a:extLst>
              <a:ext uri="{FF2B5EF4-FFF2-40B4-BE49-F238E27FC236}">
                <a16:creationId xmlns:a16="http://schemas.microsoft.com/office/drawing/2014/main" id="{B55EB50B-0803-43D5-BA6D-72B9012EDC8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25">
            <a:extLst>
              <a:ext uri="{FF2B5EF4-FFF2-40B4-BE49-F238E27FC236}">
                <a16:creationId xmlns:a16="http://schemas.microsoft.com/office/drawing/2014/main" id="{3737488D-4B29-4242-8962-39042F0B78B6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Chord 32">
            <a:extLst>
              <a:ext uri="{FF2B5EF4-FFF2-40B4-BE49-F238E27FC236}">
                <a16:creationId xmlns:a16="http://schemas.microsoft.com/office/drawing/2014/main" id="{E7F923DA-BE0E-4F51-939B-1326A704E0A6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ed Rectangle 40">
            <a:extLst>
              <a:ext uri="{FF2B5EF4-FFF2-40B4-BE49-F238E27FC236}">
                <a16:creationId xmlns:a16="http://schemas.microsoft.com/office/drawing/2014/main" id="{3ACE160B-119F-4464-8CE4-0890C0443D5F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67FD0C55-FBA5-4555-BCF2-96E9D8BB735E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ounded Rectangle 17">
            <a:extLst>
              <a:ext uri="{FF2B5EF4-FFF2-40B4-BE49-F238E27FC236}">
                <a16:creationId xmlns:a16="http://schemas.microsoft.com/office/drawing/2014/main" id="{6E79F3CC-EBE0-4AD4-974E-2160A9571828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val 21">
            <a:extLst>
              <a:ext uri="{FF2B5EF4-FFF2-40B4-BE49-F238E27FC236}">
                <a16:creationId xmlns:a16="http://schemas.microsoft.com/office/drawing/2014/main" id="{CE40DB04-8BC8-48A7-8481-E19E4499EC9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val 25">
            <a:extLst>
              <a:ext uri="{FF2B5EF4-FFF2-40B4-BE49-F238E27FC236}">
                <a16:creationId xmlns:a16="http://schemas.microsoft.com/office/drawing/2014/main" id="{B319FC87-969C-41F5-88B5-B820FF8FCAE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Block Arc 20">
            <a:extLst>
              <a:ext uri="{FF2B5EF4-FFF2-40B4-BE49-F238E27FC236}">
                <a16:creationId xmlns:a16="http://schemas.microsoft.com/office/drawing/2014/main" id="{CE58735F-24B8-4BA7-8374-612DEF00203F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Block Arc 11">
            <a:extLst>
              <a:ext uri="{FF2B5EF4-FFF2-40B4-BE49-F238E27FC236}">
                <a16:creationId xmlns:a16="http://schemas.microsoft.com/office/drawing/2014/main" id="{EC46BC78-43DD-4A5D-A949-09CE3CF34740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3F6462EE-4D05-45B1-9D79-9629E726A186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ound Same Side Corner Rectangle 8">
            <a:extLst>
              <a:ext uri="{FF2B5EF4-FFF2-40B4-BE49-F238E27FC236}">
                <a16:creationId xmlns:a16="http://schemas.microsoft.com/office/drawing/2014/main" id="{E77FE283-D30C-4187-B47D-87C28372B82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ed Rectangle 51">
            <a:extLst>
              <a:ext uri="{FF2B5EF4-FFF2-40B4-BE49-F238E27FC236}">
                <a16:creationId xmlns:a16="http://schemas.microsoft.com/office/drawing/2014/main" id="{C4DC59AF-DC3F-4CF2-B6B9-78AA9367D365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Isosceles Triangle 5">
            <a:extLst>
              <a:ext uri="{FF2B5EF4-FFF2-40B4-BE49-F238E27FC236}">
                <a16:creationId xmlns:a16="http://schemas.microsoft.com/office/drawing/2014/main" id="{7C11AC43-7F4E-4ACC-B837-59E5BDBB4096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rapezoid 22">
            <a:extLst>
              <a:ext uri="{FF2B5EF4-FFF2-40B4-BE49-F238E27FC236}">
                <a16:creationId xmlns:a16="http://schemas.microsoft.com/office/drawing/2014/main" id="{001F1DD7-843F-466E-9E33-682269349B3C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ounded Rectangle 20">
            <a:extLst>
              <a:ext uri="{FF2B5EF4-FFF2-40B4-BE49-F238E27FC236}">
                <a16:creationId xmlns:a16="http://schemas.microsoft.com/office/drawing/2014/main" id="{8FA9265D-2C6C-4FB9-8196-7B4D0BDD3784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rapezoid 28">
            <a:extLst>
              <a:ext uri="{FF2B5EF4-FFF2-40B4-BE49-F238E27FC236}">
                <a16:creationId xmlns:a16="http://schemas.microsoft.com/office/drawing/2014/main" id="{CF85642D-9D29-4662-A070-541232354418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ounded Rectangle 2">
            <a:extLst>
              <a:ext uri="{FF2B5EF4-FFF2-40B4-BE49-F238E27FC236}">
                <a16:creationId xmlns:a16="http://schemas.microsoft.com/office/drawing/2014/main" id="{56A49FD8-8956-4C25-A70C-E587F0207178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Rounded Rectangle 8">
            <a:extLst>
              <a:ext uri="{FF2B5EF4-FFF2-40B4-BE49-F238E27FC236}">
                <a16:creationId xmlns:a16="http://schemas.microsoft.com/office/drawing/2014/main" id="{1C9D49A9-DC0D-4A16-A295-59E810656A6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Rounded Rectangle 2">
            <a:extLst>
              <a:ext uri="{FF2B5EF4-FFF2-40B4-BE49-F238E27FC236}">
                <a16:creationId xmlns:a16="http://schemas.microsoft.com/office/drawing/2014/main" id="{5F08B4A6-F921-4039-984D-B5F468AFF9ED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3">
            <a:extLst>
              <a:ext uri="{FF2B5EF4-FFF2-40B4-BE49-F238E27FC236}">
                <a16:creationId xmlns:a16="http://schemas.microsoft.com/office/drawing/2014/main" id="{E134B9E3-9F23-425B-B823-533F789B57CA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10">
            <a:extLst>
              <a:ext uri="{FF2B5EF4-FFF2-40B4-BE49-F238E27FC236}">
                <a16:creationId xmlns:a16="http://schemas.microsoft.com/office/drawing/2014/main" id="{D9A70811-8A4A-4357-A287-21838679094A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Block Arc 6">
            <a:extLst>
              <a:ext uri="{FF2B5EF4-FFF2-40B4-BE49-F238E27FC236}">
                <a16:creationId xmlns:a16="http://schemas.microsoft.com/office/drawing/2014/main" id="{E9DA8E8A-6F24-4440-8EBC-C3C852C90618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Left Arrow 1">
            <a:extLst>
              <a:ext uri="{FF2B5EF4-FFF2-40B4-BE49-F238E27FC236}">
                <a16:creationId xmlns:a16="http://schemas.microsoft.com/office/drawing/2014/main" id="{AD24666F-8C46-4E93-8906-F8CA5451115B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Oval 35">
            <a:extLst>
              <a:ext uri="{FF2B5EF4-FFF2-40B4-BE49-F238E27FC236}">
                <a16:creationId xmlns:a16="http://schemas.microsoft.com/office/drawing/2014/main" id="{FA8CCA7F-9BA2-453F-B494-EDC24E99A951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40C7-D1A8-4E5D-82D3-95EEF4D1D2B2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정보 상담 업무 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A6289-415E-4251-93C6-51B3ADA4EB73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응답을 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(Chatter)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(Intent)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3105</Words>
  <Application>Microsoft Office PowerPoint</Application>
  <PresentationFormat>화면 슬라이드 쇼(16:9)</PresentationFormat>
  <Paragraphs>479</Paragraphs>
  <Slides>38</Slides>
  <Notes>32</Notes>
  <HiddenSlides>5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더페이스샵 잉크립퀴드체</vt:lpstr>
      <vt:lpstr>에스코어 드림 5 Medium</vt:lpstr>
      <vt:lpstr>에스코어 드림 9 Black</vt:lpstr>
      <vt:lpstr>바탕</vt:lpstr>
      <vt:lpstr>에스코어 드림 4 Regular</vt:lpstr>
      <vt:lpstr>Arial</vt:lpstr>
      <vt:lpstr>에스코어 드림 3 Light</vt:lpstr>
      <vt:lpstr>배달의민족 한나체 Air</vt:lpstr>
      <vt:lpstr>에스코어 드림 6 Bold</vt:lpstr>
      <vt:lpstr>에스코어 드림 7 ExtraBold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ICT03_05</cp:lastModifiedBy>
  <cp:revision>659</cp:revision>
  <dcterms:created xsi:type="dcterms:W3CDTF">2016-12-05T23:26:54Z</dcterms:created>
  <dcterms:modified xsi:type="dcterms:W3CDTF">2020-06-24T08:31:13Z</dcterms:modified>
</cp:coreProperties>
</file>